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12192000" cy="6858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9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te4mmG8MFeYHcgzu+xA8C/BKb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9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d6cad3c4e_1_10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4d6cad3c4e_1_10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4d6cad3c4e_1_10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9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09d405f23_0_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3509d405f23_0_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509d405f23_0_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09d405f23_0_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509d405f23_0_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3509d405f23_0_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09d405f23_0_2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3509d405f23_0_2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509d405f23_0_2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:notes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d6cad3c4e_1_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4d6cad3c4e_1_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34d6cad3c4e_1_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d6cad3c4e_1_2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4d6cad3c4e_1_2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4d6cad3c4e_1_2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d6cad3c4e_1_5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4d6cad3c4e_1_5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34d6cad3c4e_1_5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 txBox="1"/>
          <p:nvPr>
            <p:ph type="ctrTitle"/>
          </p:nvPr>
        </p:nvSpPr>
        <p:spPr>
          <a:xfrm>
            <a:off x="914400" y="1844824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1828800" y="3573016"/>
            <a:ext cx="8534400" cy="1054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  <a:defRPr sz="2000">
                <a:solidFill>
                  <a:srgbClr val="17365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/>
          <p:nvPr>
            <p:ph type="title"/>
          </p:nvPr>
        </p:nvSpPr>
        <p:spPr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" type="body"/>
          </p:nvPr>
        </p:nvSpPr>
        <p:spPr>
          <a:xfrm rot="5400000">
            <a:off x="3755660" y="-1625053"/>
            <a:ext cx="4680679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" type="body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/>
          <p:nvPr>
            <p:ph type="title"/>
          </p:nvPr>
        </p:nvSpPr>
        <p:spPr>
          <a:xfrm>
            <a:off x="1775520" y="274638"/>
            <a:ext cx="864096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" type="body"/>
          </p:nvPr>
        </p:nvSpPr>
        <p:spPr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Char char="•"/>
              <a:defRPr>
                <a:solidFill>
                  <a:srgbClr val="17365D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Char char="–"/>
              <a:defRPr>
                <a:solidFill>
                  <a:srgbClr val="17365D"/>
                </a:solidFill>
              </a:defRPr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800"/>
              <a:buChar char="•"/>
              <a:defRPr>
                <a:solidFill>
                  <a:srgbClr val="17365D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600"/>
              <a:buChar char="–"/>
              <a:defRPr>
                <a:solidFill>
                  <a:srgbClr val="17365D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1600"/>
              <a:buChar char="»"/>
              <a:defRPr>
                <a:solidFill>
                  <a:srgbClr val="17365D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4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" type="body"/>
          </p:nvPr>
        </p:nvSpPr>
        <p:spPr>
          <a:xfrm>
            <a:off x="609600" y="1988841"/>
            <a:ext cx="5384800" cy="4137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6"/>
          <p:cNvSpPr txBox="1"/>
          <p:nvPr>
            <p:ph idx="2" type="body"/>
          </p:nvPr>
        </p:nvSpPr>
        <p:spPr>
          <a:xfrm>
            <a:off x="6197600" y="1988841"/>
            <a:ext cx="5384800" cy="4137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 txBox="1"/>
          <p:nvPr>
            <p:ph type="title"/>
          </p:nvPr>
        </p:nvSpPr>
        <p:spPr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7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title"/>
          </p:nvPr>
        </p:nvSpPr>
        <p:spPr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4766732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20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3" name="Google Shape;73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2"/>
          <p:cNvPicPr preferRelativeResize="0"/>
          <p:nvPr/>
        </p:nvPicPr>
        <p:blipFill rotWithShape="1">
          <a:blip r:embed="rId2">
            <a:alphaModFix/>
          </a:blip>
          <a:srcRect b="0" l="0" r="0" t="27977"/>
          <a:stretch/>
        </p:blipFill>
        <p:spPr>
          <a:xfrm>
            <a:off x="0" y="1558908"/>
            <a:ext cx="12192000" cy="493934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28028" y="22390"/>
            <a:ext cx="2255573" cy="16784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609600" y="1521008"/>
            <a:ext cx="10972800" cy="4680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rgbClr val="0F24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2"/>
          <p:cNvSpPr txBox="1"/>
          <p:nvPr>
            <p:ph type="title"/>
          </p:nvPr>
        </p:nvSpPr>
        <p:spPr>
          <a:xfrm>
            <a:off x="1506788" y="274638"/>
            <a:ext cx="92697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rgbClr val="0070C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7" name="Google Shape;17;p12"/>
          <p:cNvPicPr preferRelativeResize="0"/>
          <p:nvPr/>
        </p:nvPicPr>
        <p:blipFill rotWithShape="1">
          <a:blip r:embed="rId3">
            <a:alphaModFix/>
          </a:blip>
          <a:srcRect b="0" l="0" r="73077" t="0"/>
          <a:stretch/>
        </p:blipFill>
        <p:spPr>
          <a:xfrm>
            <a:off x="263352" y="240238"/>
            <a:ext cx="1008112" cy="9403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andex.ru/patents/doc/RU2425400C2_20110727" TargetMode="External"/><Relationship Id="rId4" Type="http://schemas.openxmlformats.org/officeDocument/2006/relationships/hyperlink" Target="https://yandex.ru/patents/doc/RU2631966C1_20170929" TargetMode="External"/><Relationship Id="rId5" Type="http://schemas.openxmlformats.org/officeDocument/2006/relationships/hyperlink" Target="https://www.aari.ru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arth.nullschool.net/ru/#2025/04/03/0000Z/wind/surface/level/orthographic=-295.83,73.58,2354/loc=60.306,72.815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hyperlink" Target="https://solab.rshu.ru/wp-content/uploads/2022/02/rggmu_shkola_zahvatkina_2018_4web.pdf" TargetMode="External"/><Relationship Id="rId7" Type="http://schemas.openxmlformats.org/officeDocument/2006/relationships/hyperlink" Target="https://solab.rshu.ru/wp-content/uploads/2022/02/rggmu_shkola_zahvatkina_2018_4web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solab.rshu.ru/wp-content/uploads/2022/02/rggmu_shkola_zahvatkina_2018_4web.pdf" TargetMode="External"/><Relationship Id="rId5" Type="http://schemas.openxmlformats.org/officeDocument/2006/relationships/hyperlink" Target="https://meteoinfo.ru/current-sea-ice" TargetMode="External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nsr.rosatom.ru/navigatsionnaya-i-gidrometinfomratsiya/karty-ledovoy-obstanovki/#gallery-205169-1" TargetMode="External"/><Relationship Id="rId4" Type="http://schemas.openxmlformats.org/officeDocument/2006/relationships/hyperlink" Target="https://search.asf.alaska.edu/#/" TargetMode="External"/><Relationship Id="rId9" Type="http://schemas.openxmlformats.org/officeDocument/2006/relationships/image" Target="../media/image11.png"/><Relationship Id="rId5" Type="http://schemas.openxmlformats.org/officeDocument/2006/relationships/image" Target="../media/image25.jpg"/><Relationship Id="rId6" Type="http://schemas.openxmlformats.org/officeDocument/2006/relationships/image" Target="../media/image10.png"/><Relationship Id="rId7" Type="http://schemas.openxmlformats.org/officeDocument/2006/relationships/hyperlink" Target="https://www.qgis.org/" TargetMode="External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earch.asf.alaska.edu/#/" TargetMode="External"/><Relationship Id="rId4" Type="http://schemas.openxmlformats.org/officeDocument/2006/relationships/hyperlink" Target="https://roboflow.com/" TargetMode="External"/><Relationship Id="rId9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95950" y="5077925"/>
            <a:ext cx="79500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Стрельцова Екатерина Евгеньевна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Высокос Мария Дмитриевна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Архангельск, 2025</a:t>
            </a:r>
            <a:endParaRPr/>
          </a:p>
        </p:txBody>
      </p:sp>
      <p:sp>
        <p:nvSpPr>
          <p:cNvPr id="93" name="Google Shape;93;p1"/>
          <p:cNvSpPr txBox="1"/>
          <p:nvPr>
            <p:ph type="ctrTitle"/>
          </p:nvPr>
        </p:nvSpPr>
        <p:spPr>
          <a:xfrm>
            <a:off x="911425" y="2472900"/>
            <a:ext cx="103632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Применение алгоритмов компьютерного зрения для определения толщины льда по радиолокационным снимкам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1787450" y="52725"/>
            <a:ext cx="9584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Обучение модели U-net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8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350" y="2029053"/>
            <a:ext cx="5824303" cy="3182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/>
            </a:outerShdw>
          </a:effectLst>
        </p:spPr>
      </p:pic>
      <p:pic>
        <p:nvPicPr>
          <p:cNvPr id="193" name="Google Shape;1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00" y="3022250"/>
            <a:ext cx="6153296" cy="3332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194" name="Google Shape;194;p8"/>
          <p:cNvSpPr txBox="1"/>
          <p:nvPr/>
        </p:nvSpPr>
        <p:spPr>
          <a:xfrm>
            <a:off x="10157000" y="649538"/>
            <a:ext cx="3420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Метрики</a:t>
            </a:r>
            <a:endParaRPr sz="2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IoU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195" name="Google Shape;19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523" y="713812"/>
            <a:ext cx="8548949" cy="10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/>
          <p:nvPr/>
        </p:nvSpPr>
        <p:spPr>
          <a:xfrm>
            <a:off x="512325" y="2173575"/>
            <a:ext cx="497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График Loss и IoU. Гиперпараметры</a:t>
            </a:r>
            <a:endParaRPr sz="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'learning_rate': 1e-5, 'batch_size': 64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6988600" y="5320875"/>
            <a:ext cx="497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График Loss и IoU. Гиперпараметры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'learning_rate': 0.0001, 'batch_size': 32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d6cad3c4e_1_107"/>
          <p:cNvSpPr txBox="1"/>
          <p:nvPr>
            <p:ph type="title"/>
          </p:nvPr>
        </p:nvSpPr>
        <p:spPr>
          <a:xfrm>
            <a:off x="1787450" y="52725"/>
            <a:ext cx="95844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Обучение модели U-net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34d6cad3c4e_1_107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34d6cad3c4e_1_107"/>
          <p:cNvSpPr txBox="1"/>
          <p:nvPr/>
        </p:nvSpPr>
        <p:spPr>
          <a:xfrm>
            <a:off x="2258200" y="5722750"/>
            <a:ext cx="781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Лучший график Loss и IoU. </a:t>
            </a:r>
            <a:r>
              <a:rPr lang="en-US" sz="2200">
                <a:solidFill>
                  <a:schemeClr val="dk1"/>
                </a:solidFill>
              </a:rPr>
              <a:t>Гиперпараметры</a:t>
            </a:r>
            <a:endParaRPr sz="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'learning_rate': 0.001, 'batch_size': 16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34d6cad3c4e_1_107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g34d6cad3c4e_1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475" y="640725"/>
            <a:ext cx="9299958" cy="5082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/>
          <p:nvPr>
            <p:ph type="title"/>
          </p:nvPr>
        </p:nvSpPr>
        <p:spPr>
          <a:xfrm>
            <a:off x="1775550" y="191340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Проектирование приложения и его разработка. Встраивание модели.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9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500" y="1280388"/>
            <a:ext cx="7766976" cy="4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09d405f23_0_1"/>
          <p:cNvSpPr txBox="1"/>
          <p:nvPr>
            <p:ph type="title"/>
          </p:nvPr>
        </p:nvSpPr>
        <p:spPr>
          <a:xfrm>
            <a:off x="1775550" y="191340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Проектирование приложения и его разработка. Встраивание модели.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3509d405f23_0_1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3509d405f23_0_1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g3509d405f23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864" y="1032376"/>
            <a:ext cx="9556274" cy="53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9d405f23_0_9"/>
          <p:cNvSpPr txBox="1"/>
          <p:nvPr>
            <p:ph type="title"/>
          </p:nvPr>
        </p:nvSpPr>
        <p:spPr>
          <a:xfrm>
            <a:off x="1775550" y="191340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Проектирование приложения и его разработка. Встраивание модели.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509d405f23_0_9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g3509d405f23_0_9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g3509d405f2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776" y="1147400"/>
            <a:ext cx="8192450" cy="52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09d405f23_0_24"/>
          <p:cNvSpPr txBox="1"/>
          <p:nvPr>
            <p:ph type="title"/>
          </p:nvPr>
        </p:nvSpPr>
        <p:spPr>
          <a:xfrm>
            <a:off x="1775550" y="191340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Проектирование приложения и его разработка. Встраивание модели.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509d405f23_0_24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g3509d405f23_0_24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509d405f23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00" y="1110175"/>
            <a:ext cx="8423550" cy="53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10"/>
          <p:cNvSpPr txBox="1"/>
          <p:nvPr/>
        </p:nvSpPr>
        <p:spPr>
          <a:xfrm>
            <a:off x="378050" y="1219975"/>
            <a:ext cx="48483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3723700" y="1016300"/>
            <a:ext cx="8303100" cy="4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Расширить функциональность приложения.</a:t>
            </a:r>
            <a:endParaRPr sz="2400">
              <a:solidFill>
                <a:srgbClr val="17365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Решить задачу автоматической разметки РЛС с использованием библиотеки Gdal.</a:t>
            </a:r>
            <a:endParaRPr sz="2400">
              <a:solidFill>
                <a:srgbClr val="17365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Добавить дополнительные слои с картами ветра и сплочённости и провести методы обучения, использующие дополнительные слои (метод конкатенации, метод двух энкодеров).</a:t>
            </a:r>
            <a:endParaRPr sz="2400">
              <a:solidFill>
                <a:srgbClr val="17365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Roboto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Обучить другие архитектуры нейронных сетей и выбрать наиболее подходящую.</a:t>
            </a:r>
            <a:endParaRPr sz="2400">
              <a:solidFill>
                <a:srgbClr val="17365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Roboto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Реализовать прогнозирование карты толщины льда на неделю вперёд.</a:t>
            </a:r>
            <a:endParaRPr sz="2400">
              <a:solidFill>
                <a:srgbClr val="17365D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Font typeface="Roboto"/>
              <a:buAutoNum type="arabicPeriod"/>
            </a:pPr>
            <a:r>
              <a:rPr lang="en-US" sz="2400">
                <a:solidFill>
                  <a:srgbClr val="17365D"/>
                </a:solidFill>
              </a:rPr>
              <a:t>Реализовать автоматическую загрузку данных в приложение.</a:t>
            </a:r>
            <a:endParaRPr sz="2400">
              <a:solidFill>
                <a:srgbClr val="17365D"/>
              </a:solidFill>
            </a:endParaRPr>
          </a:p>
        </p:txBody>
      </p:sp>
      <p:sp>
        <p:nvSpPr>
          <p:cNvPr id="252" name="Google Shape;252;p10"/>
          <p:cNvSpPr txBox="1"/>
          <p:nvPr>
            <p:ph type="title"/>
          </p:nvPr>
        </p:nvSpPr>
        <p:spPr>
          <a:xfrm>
            <a:off x="1775525" y="291825"/>
            <a:ext cx="96711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Перспективы развития решения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Женский синий персонаж, показывающий на кнопке &quot;Нравится&quot;" id="253" name="Google Shape;253;p10"/>
          <p:cNvPicPr preferRelativeResize="0"/>
          <p:nvPr/>
        </p:nvPicPr>
        <p:blipFill rotWithShape="1">
          <a:blip r:embed="rId3">
            <a:alphaModFix/>
          </a:blip>
          <a:srcRect b="6527" l="18940" r="12999" t="4417"/>
          <a:stretch/>
        </p:blipFill>
        <p:spPr>
          <a:xfrm>
            <a:off x="310950" y="1298175"/>
            <a:ext cx="3071825" cy="48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 txBox="1"/>
          <p:nvPr>
            <p:ph type="ctrTitle"/>
          </p:nvPr>
        </p:nvSpPr>
        <p:spPr>
          <a:xfrm>
            <a:off x="911424" y="2636912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Применение алгоритмов компьютерного зрения для определения толщины льда по радиолокационным снимкам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"/>
          <p:cNvSpPr txBox="1"/>
          <p:nvPr>
            <p:ph idx="1" type="subTitle"/>
          </p:nvPr>
        </p:nvSpPr>
        <p:spPr>
          <a:xfrm>
            <a:off x="83550" y="5463525"/>
            <a:ext cx="7950000" cy="13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Стрельцова Екатерина Евгеньевна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Высокос Мария Дмитриевна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000"/>
              <a:buNone/>
            </a:pPr>
            <a:r>
              <a:rPr lang="en-US"/>
              <a:t>Архангельск,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607675" y="1504650"/>
            <a:ext cx="5780400" cy="45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7375E"/>
                </a:solidFill>
              </a:rPr>
              <a:t>Северный морской путь (СМП) - это одна из важнейших морских магистралей грузоперевозок России.</a:t>
            </a:r>
            <a:endParaRPr sz="2500">
              <a:solidFill>
                <a:srgbClr val="1737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737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7375E"/>
                </a:solidFill>
              </a:rPr>
              <a:t>Эффективность судоходства по СМП зависит от мониторинга ледовой обстановки и составления соответствующих карт. В настоящее время существуют различные решения данной проблемы.</a:t>
            </a:r>
            <a:endParaRPr sz="2500">
              <a:solidFill>
                <a:srgbClr val="17375E"/>
              </a:solidFill>
            </a:endParaRPr>
          </a:p>
        </p:txBody>
      </p:sp>
      <p:sp>
        <p:nvSpPr>
          <p:cNvPr id="99" name="Google Shape;99;p2"/>
          <p:cNvSpPr txBox="1"/>
          <p:nvPr>
            <p:ph type="title"/>
          </p:nvPr>
        </p:nvSpPr>
        <p:spPr>
          <a:xfrm>
            <a:off x="1775520" y="274638"/>
            <a:ext cx="864096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Проблема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400" y="1771250"/>
            <a:ext cx="5121176" cy="36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5996800" y="3474350"/>
            <a:ext cx="60960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7375E"/>
                </a:solidFill>
              </a:rPr>
              <a:t>Актуальность: применение алгоритмов компьютерного зрения поможет автоматизировать процесс обработки большого объема информации и прогнозирования карт толщины льда, исключить “человеческий фактор”.</a:t>
            </a:r>
            <a:endParaRPr sz="2500">
              <a:solidFill>
                <a:srgbClr val="17375E"/>
              </a:solidFill>
            </a:endParaRPr>
          </a:p>
        </p:txBody>
      </p:sp>
      <p:sp>
        <p:nvSpPr>
          <p:cNvPr id="107" name="Google Shape;107;p3"/>
          <p:cNvSpPr txBox="1"/>
          <p:nvPr>
            <p:ph type="title"/>
          </p:nvPr>
        </p:nvSpPr>
        <p:spPr>
          <a:xfrm>
            <a:off x="1775545" y="-12"/>
            <a:ext cx="864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Актуальность. Аналоги разработок</a:t>
            </a:r>
            <a:endParaRPr/>
          </a:p>
        </p:txBody>
      </p:sp>
      <p:sp>
        <p:nvSpPr>
          <p:cNvPr id="108" name="Google Shape;108;p3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5779200" y="1186925"/>
            <a:ext cx="6412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7375E"/>
                </a:solidFill>
              </a:rPr>
              <a:t> Аналоги:</a:t>
            </a:r>
            <a:endParaRPr sz="2500">
              <a:solidFill>
                <a:srgbClr val="17375E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7375E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r:id="rId3"/>
              </a:rPr>
              <a:t>Патент РФ No 2425400</a:t>
            </a:r>
            <a:r>
              <a:rPr lang="en-US" sz="2500">
                <a:solidFill>
                  <a:srgbClr val="17375E"/>
                </a:solidFill>
              </a:rPr>
              <a:t>. Авиасредства;</a:t>
            </a:r>
            <a:endParaRPr sz="2500">
              <a:solidFill>
                <a:srgbClr val="17375E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500"/>
              <a:buChar char="●"/>
            </a:pPr>
            <a:r>
              <a:rPr lang="en-US" sz="2500" u="sng">
                <a:solidFill>
                  <a:schemeClr val="hlink"/>
                </a:solidFill>
                <a:hlinkClick r:id="rId4"/>
              </a:rPr>
              <a:t>Патент No 2631966С1</a:t>
            </a:r>
            <a:r>
              <a:rPr lang="en-US" sz="2500">
                <a:solidFill>
                  <a:srgbClr val="17375E"/>
                </a:solidFill>
              </a:rPr>
              <a:t>. БПЛА;</a:t>
            </a:r>
            <a:endParaRPr sz="2500">
              <a:solidFill>
                <a:srgbClr val="17375E"/>
              </a:solidFill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500"/>
              <a:buChar char="●"/>
            </a:pPr>
            <a:r>
              <a:rPr lang="en-US" sz="2500">
                <a:solidFill>
                  <a:srgbClr val="17375E"/>
                </a:solidFill>
              </a:rPr>
              <a:t>Решения института </a:t>
            </a:r>
            <a:r>
              <a:rPr lang="en-US" sz="2500" u="sng">
                <a:solidFill>
                  <a:schemeClr val="hlink"/>
                </a:solidFill>
                <a:hlinkClick r:id="rId5"/>
              </a:rPr>
              <a:t>ААНИИ</a:t>
            </a:r>
            <a:r>
              <a:rPr lang="en-US" sz="2500">
                <a:solidFill>
                  <a:srgbClr val="17375E"/>
                </a:solidFill>
              </a:rPr>
              <a:t>.</a:t>
            </a:r>
            <a:endParaRPr sz="2400">
              <a:solidFill>
                <a:srgbClr val="17375E"/>
              </a:solidFill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225" y="1838651"/>
            <a:ext cx="5579974" cy="41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7325" y="2574000"/>
            <a:ext cx="893151" cy="9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1623157" y="-76212"/>
            <a:ext cx="864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Цель и задачи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 b="0" l="0" r="0" t="65388"/>
          <a:stretch/>
        </p:blipFill>
        <p:spPr>
          <a:xfrm>
            <a:off x="0" y="5023050"/>
            <a:ext cx="12192000" cy="1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5011500" y="804925"/>
            <a:ext cx="7180500" cy="4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375E"/>
                </a:solidFill>
              </a:rPr>
              <a:t>Задачи:</a:t>
            </a:r>
            <a:endParaRPr sz="2400">
              <a:solidFill>
                <a:srgbClr val="17375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исследование принципов формирования ледовых карт</a:t>
            </a:r>
            <a:r>
              <a:rPr lang="en-US" sz="2400">
                <a:solidFill>
                  <a:srgbClr val="17375E"/>
                </a:solidFill>
              </a:rPr>
              <a:t>;</a:t>
            </a:r>
            <a:endParaRPr sz="2400">
              <a:solidFill>
                <a:srgbClr val="17375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разработка методики определения толщины льда;</a:t>
            </a:r>
            <a:endParaRPr sz="2400">
              <a:solidFill>
                <a:srgbClr val="17375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создание набора данных;</a:t>
            </a:r>
            <a:endParaRPr sz="2400">
              <a:solidFill>
                <a:srgbClr val="17375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интеграция модели глубокого обучения в приложение;</a:t>
            </a:r>
            <a:endParaRPr sz="2400">
              <a:solidFill>
                <a:srgbClr val="17375E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п</a:t>
            </a:r>
            <a:r>
              <a:rPr lang="en-US" sz="2400">
                <a:solidFill>
                  <a:srgbClr val="17375E"/>
                </a:solidFill>
              </a:rPr>
              <a:t>ерспективы решения.</a:t>
            </a:r>
            <a:endParaRPr sz="2400">
              <a:solidFill>
                <a:srgbClr val="17375E"/>
              </a:solidFill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10850" y="1261850"/>
            <a:ext cx="49248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375E"/>
                </a:solidFill>
              </a:rPr>
              <a:t>Цель работы – снижение временных затрат на создание карт толщины ледовых образований путем автоматизации процесса определения толщины льда на радиолокационных снимках (далее РЛС).</a:t>
            </a:r>
            <a:endParaRPr sz="2400">
              <a:solidFill>
                <a:srgbClr val="17375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>
            <p:ph type="title"/>
          </p:nvPr>
        </p:nvSpPr>
        <p:spPr>
          <a:xfrm>
            <a:off x="1406750" y="-228600"/>
            <a:ext cx="101643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Анализ путей решения. Проектирование </a:t>
            </a:r>
            <a:endParaRPr/>
          </a:p>
        </p:txBody>
      </p:sp>
      <p:sp>
        <p:nvSpPr>
          <p:cNvPr id="126" name="Google Shape;126;p6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7" name="Google Shape;127;p6" title="блок-схема методики определения толщины льда.drawio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55" y="808613"/>
            <a:ext cx="10770019" cy="534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1775525" y="-33305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Сбор и подготовка данных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7"/>
          <p:cNvSpPr txBox="1"/>
          <p:nvPr>
            <p:ph idx="12" type="sldNum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7"/>
          <p:cNvSpPr txBox="1"/>
          <p:nvPr/>
        </p:nvSpPr>
        <p:spPr>
          <a:xfrm>
            <a:off x="9076825" y="59223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17375E"/>
                </a:solidFill>
              </a:rPr>
              <a:t>Карты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ветра</a:t>
            </a:r>
            <a:endParaRPr/>
          </a:p>
        </p:txBody>
      </p:sp>
      <p:pic>
        <p:nvPicPr>
          <p:cNvPr id="136" name="Google Shape;13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00" y="2065950"/>
            <a:ext cx="7599951" cy="433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5">
            <a:alphaModFix/>
          </a:blip>
          <a:srcRect b="35661" l="49412" r="1597" t="6039"/>
          <a:stretch/>
        </p:blipFill>
        <p:spPr>
          <a:xfrm>
            <a:off x="5470475" y="554700"/>
            <a:ext cx="6606351" cy="5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239200" y="1050750"/>
            <a:ext cx="4500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Связь</a:t>
            </a:r>
            <a:r>
              <a:rPr lang="en-US" sz="2400" u="sng">
                <a:solidFill>
                  <a:schemeClr val="hlink"/>
                </a:solidFill>
                <a:hlinkClick r:id="rId7"/>
              </a:rPr>
              <a:t> между скоростью ветра и толщиной льда</a:t>
            </a:r>
            <a:endParaRPr/>
          </a:p>
        </p:txBody>
      </p:sp>
      <p:cxnSp>
        <p:nvCxnSpPr>
          <p:cNvPr id="140" name="Google Shape;140;p7"/>
          <p:cNvCxnSpPr/>
          <p:nvPr/>
        </p:nvCxnSpPr>
        <p:spPr>
          <a:xfrm>
            <a:off x="4639600" y="1433600"/>
            <a:ext cx="992100" cy="272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7"/>
          <p:cNvCxnSpPr>
            <a:stCxn id="135" idx="1"/>
          </p:cNvCxnSpPr>
          <p:nvPr/>
        </p:nvCxnSpPr>
        <p:spPr>
          <a:xfrm rot="10800000">
            <a:off x="7876525" y="6146025"/>
            <a:ext cx="1200300" cy="53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d6cad3c4e_1_2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g34d6cad3c4e_1_2"/>
          <p:cNvPicPr preferRelativeResize="0"/>
          <p:nvPr/>
        </p:nvPicPr>
        <p:blipFill rotWithShape="1">
          <a:blip r:embed="rId3">
            <a:alphaModFix/>
          </a:blip>
          <a:srcRect b="0" l="0" r="0" t="4415"/>
          <a:stretch/>
        </p:blipFill>
        <p:spPr>
          <a:xfrm>
            <a:off x="7809650" y="1142999"/>
            <a:ext cx="3887350" cy="37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4d6cad3c4e_1_2"/>
          <p:cNvSpPr txBox="1"/>
          <p:nvPr/>
        </p:nvSpPr>
        <p:spPr>
          <a:xfrm>
            <a:off x="609075" y="5168525"/>
            <a:ext cx="64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РЛС со спутника Sentiel-1  (09.01.2017) с различной поляризацией</a:t>
            </a:r>
            <a:endParaRPr/>
          </a:p>
        </p:txBody>
      </p:sp>
      <p:sp>
        <p:nvSpPr>
          <p:cNvPr id="150" name="Google Shape;150;g34d6cad3c4e_1_2"/>
          <p:cNvSpPr txBox="1"/>
          <p:nvPr/>
        </p:nvSpPr>
        <p:spPr>
          <a:xfrm>
            <a:off x="7581052" y="621450"/>
            <a:ext cx="504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Карты сплоченности льда</a:t>
            </a:r>
            <a:r>
              <a:rPr lang="en-US" sz="2400">
                <a:solidFill>
                  <a:srgbClr val="17375E"/>
                </a:solidFill>
              </a:rPr>
              <a:t>*</a:t>
            </a:r>
            <a:endParaRPr/>
          </a:p>
        </p:txBody>
      </p:sp>
      <p:pic>
        <p:nvPicPr>
          <p:cNvPr id="151" name="Google Shape;151;g34d6cad3c4e_1_2"/>
          <p:cNvPicPr preferRelativeResize="0"/>
          <p:nvPr/>
        </p:nvPicPr>
        <p:blipFill rotWithShape="1">
          <a:blip r:embed="rId6">
            <a:alphaModFix/>
          </a:blip>
          <a:srcRect b="13842" l="0" r="23242" t="2614"/>
          <a:stretch/>
        </p:blipFill>
        <p:spPr>
          <a:xfrm>
            <a:off x="151875" y="1178925"/>
            <a:ext cx="7446651" cy="38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34d6cad3c4e_1_2"/>
          <p:cNvSpPr txBox="1"/>
          <p:nvPr/>
        </p:nvSpPr>
        <p:spPr>
          <a:xfrm>
            <a:off x="7778550" y="5082800"/>
            <a:ext cx="4870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* </a:t>
            </a:r>
            <a:r>
              <a:rPr lang="en-US" sz="1700"/>
              <a:t>ц</a:t>
            </a:r>
            <a:r>
              <a:rPr lang="en-US" sz="1700"/>
              <a:t>ветовыми градациями показана доля морской поверхности, занятой льдом:</a:t>
            </a:r>
            <a:br>
              <a:rPr lang="en-US" sz="1700"/>
            </a:br>
            <a:r>
              <a:rPr lang="en-US" sz="1700"/>
              <a:t>- 0 баллов - чистая вода;</a:t>
            </a:r>
            <a:br>
              <a:rPr lang="en-US" sz="1700"/>
            </a:br>
            <a:r>
              <a:rPr lang="en-US" sz="1700"/>
              <a:t>- 10 баллов - сплошной лед</a:t>
            </a:r>
            <a:endParaRPr sz="1700"/>
          </a:p>
        </p:txBody>
      </p:sp>
      <p:sp>
        <p:nvSpPr>
          <p:cNvPr id="153" name="Google Shape;153;g34d6cad3c4e_1_2"/>
          <p:cNvSpPr txBox="1"/>
          <p:nvPr>
            <p:ph type="title"/>
          </p:nvPr>
        </p:nvSpPr>
        <p:spPr>
          <a:xfrm>
            <a:off x="1775525" y="-33305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Сбор и подготовка данных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d6cad3c4e_1_23"/>
          <p:cNvSpPr txBox="1"/>
          <p:nvPr>
            <p:ph type="title"/>
          </p:nvPr>
        </p:nvSpPr>
        <p:spPr>
          <a:xfrm>
            <a:off x="1775525" y="-33305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Сбор и подготовка данных</a:t>
            </a:r>
            <a:endParaRPr/>
          </a:p>
        </p:txBody>
      </p:sp>
      <p:sp>
        <p:nvSpPr>
          <p:cNvPr id="160" name="Google Shape;160;g34d6cad3c4e_1_23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34d6cad3c4e_1_23"/>
          <p:cNvSpPr txBox="1"/>
          <p:nvPr/>
        </p:nvSpPr>
        <p:spPr>
          <a:xfrm>
            <a:off x="2389625" y="6030925"/>
            <a:ext cx="8331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Карты ледовой обстановки с сайта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Росатом</a:t>
            </a:r>
            <a:endParaRPr/>
          </a:p>
        </p:txBody>
      </p:sp>
      <p:sp>
        <p:nvSpPr>
          <p:cNvPr id="162" name="Google Shape;162;g34d6cad3c4e_1_23"/>
          <p:cNvSpPr txBox="1"/>
          <p:nvPr/>
        </p:nvSpPr>
        <p:spPr>
          <a:xfrm>
            <a:off x="461625" y="4813375"/>
            <a:ext cx="2491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РЛС с сайта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ASF Alaska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g34d6cad3c4e_1_23" title="AARI_ICEANL_KARA_20241208.jp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6825" y="554701"/>
            <a:ext cx="3947929" cy="5583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34d6cad3c4e_1_23"/>
          <p:cNvPicPr preferRelativeResize="0"/>
          <p:nvPr/>
        </p:nvPicPr>
        <p:blipFill rotWithShape="1">
          <a:blip r:embed="rId6">
            <a:alphaModFix/>
          </a:blip>
          <a:srcRect b="0" l="0" r="5499" t="0"/>
          <a:stretch/>
        </p:blipFill>
        <p:spPr>
          <a:xfrm>
            <a:off x="7755625" y="843275"/>
            <a:ext cx="4322125" cy="42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4d6cad3c4e_1_23"/>
          <p:cNvSpPr txBox="1"/>
          <p:nvPr/>
        </p:nvSpPr>
        <p:spPr>
          <a:xfrm>
            <a:off x="7908025" y="5130350"/>
            <a:ext cx="389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>
                <a:solidFill>
                  <a:srgbClr val="17375E"/>
                </a:solidFill>
              </a:rPr>
              <a:t>Геопривязка в </a:t>
            </a:r>
            <a:r>
              <a:rPr lang="en-US" sz="2400" u="sng">
                <a:solidFill>
                  <a:schemeClr val="hlink"/>
                </a:solidFill>
                <a:hlinkClick r:id="rId7"/>
              </a:rPr>
              <a:t>QGIS</a:t>
            </a:r>
            <a:endParaRPr/>
          </a:p>
        </p:txBody>
      </p:sp>
      <p:pic>
        <p:nvPicPr>
          <p:cNvPr id="166" name="Google Shape;166;g34d6cad3c4e_1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11625" y="5684449"/>
            <a:ext cx="1855108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34d6cad3c4e_1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228600" y="1567274"/>
            <a:ext cx="3306112" cy="32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d6cad3c4e_1_59"/>
          <p:cNvSpPr txBox="1"/>
          <p:nvPr>
            <p:ph type="title"/>
          </p:nvPr>
        </p:nvSpPr>
        <p:spPr>
          <a:xfrm>
            <a:off x="1775525" y="-33305"/>
            <a:ext cx="8640900" cy="5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Полученный набор данных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4d6cad3c4e_1_59"/>
          <p:cNvSpPr txBox="1"/>
          <p:nvPr>
            <p:ph idx="12" type="sldNum"/>
          </p:nvPr>
        </p:nvSpPr>
        <p:spPr>
          <a:xfrm>
            <a:off x="9347200" y="6492875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34d6cad3c4e_1_59"/>
          <p:cNvSpPr txBox="1"/>
          <p:nvPr/>
        </p:nvSpPr>
        <p:spPr>
          <a:xfrm>
            <a:off x="1656800" y="896550"/>
            <a:ext cx="14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РЛС</a:t>
            </a:r>
            <a:endParaRPr/>
          </a:p>
        </p:txBody>
      </p:sp>
      <p:sp>
        <p:nvSpPr>
          <p:cNvPr id="176" name="Google Shape;176;g34d6cad3c4e_1_59"/>
          <p:cNvSpPr txBox="1"/>
          <p:nvPr/>
        </p:nvSpPr>
        <p:spPr>
          <a:xfrm>
            <a:off x="7128075" y="603050"/>
            <a:ext cx="376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Размеченные данные</a:t>
            </a:r>
            <a:endParaRPr/>
          </a:p>
        </p:txBody>
      </p:sp>
      <p:pic>
        <p:nvPicPr>
          <p:cNvPr id="177" name="Google Shape;177;g34d6cad3c4e_1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77225" y="1554038"/>
            <a:ext cx="4026075" cy="39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4d6cad3c4e_1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1400" y="2606451"/>
            <a:ext cx="2549000" cy="186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4d6cad3c4e_1_59"/>
          <p:cNvPicPr preferRelativeResize="0"/>
          <p:nvPr/>
        </p:nvPicPr>
        <p:blipFill rotWithShape="1">
          <a:blip r:embed="rId7">
            <a:alphaModFix/>
          </a:blip>
          <a:srcRect b="39238" l="22197" r="22280" t="40126"/>
          <a:stretch/>
        </p:blipFill>
        <p:spPr>
          <a:xfrm>
            <a:off x="7099925" y="5789925"/>
            <a:ext cx="2839761" cy="5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4d6cad3c4e_1_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38250" y="5550075"/>
            <a:ext cx="1837325" cy="9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4d6cad3c4e_1_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2750" y="1164375"/>
            <a:ext cx="7719252" cy="45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g34d6cad3c4e_1_59"/>
          <p:cNvGrpSpPr/>
          <p:nvPr/>
        </p:nvGrpSpPr>
        <p:grpSpPr>
          <a:xfrm>
            <a:off x="5571787" y="2142979"/>
            <a:ext cx="2022545" cy="3578058"/>
            <a:chOff x="6019670" y="1555813"/>
            <a:chExt cx="2344980" cy="3962413"/>
          </a:xfrm>
        </p:grpSpPr>
        <p:pic>
          <p:nvPicPr>
            <p:cNvPr id="183" name="Google Shape;183;g34d6cad3c4e_1_59"/>
            <p:cNvPicPr preferRelativeResize="0"/>
            <p:nvPr/>
          </p:nvPicPr>
          <p:blipFill rotWithShape="1">
            <a:blip r:embed="rId10">
              <a:alphaModFix/>
            </a:blip>
            <a:srcRect b="0" l="0" r="91508" t="0"/>
            <a:stretch/>
          </p:blipFill>
          <p:spPr>
            <a:xfrm>
              <a:off x="6019670" y="1555825"/>
              <a:ext cx="895375" cy="39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g34d6cad3c4e_1_59"/>
            <p:cNvPicPr preferRelativeResize="0"/>
            <p:nvPr/>
          </p:nvPicPr>
          <p:blipFill rotWithShape="1">
            <a:blip r:embed="rId10">
              <a:alphaModFix/>
            </a:blip>
            <a:srcRect b="0" l="32759" r="53493" t="0"/>
            <a:stretch/>
          </p:blipFill>
          <p:spPr>
            <a:xfrm>
              <a:off x="6915050" y="1555813"/>
              <a:ext cx="1449600" cy="3962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rfu_presentation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2025-04-12T15:00:17Z</dcterms:created>
  <dc:creator>Дмитрий Пахнев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1332192DE000469EAA04283EF52AD0DB_13</vt:lpwstr>
  </property>
  <property fmtid="{D5CDD505-2E9C-101B-9397-08002B2CF9AE}" pid="3" name="KSOProductBuildVer">
    <vt:lpwstr>1049-12.2.0.20782</vt:lpwstr>
  </property>
</Properties>
</file>